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4"/>
  </p:notesMasterIdLst>
  <p:sldIdLst>
    <p:sldId id="266" r:id="rId2"/>
    <p:sldId id="278" r:id="rId3"/>
    <p:sldId id="280" r:id="rId4"/>
    <p:sldId id="279" r:id="rId5"/>
    <p:sldId id="268" r:id="rId6"/>
    <p:sldId id="270" r:id="rId7"/>
    <p:sldId id="271" r:id="rId8"/>
    <p:sldId id="272" r:id="rId9"/>
    <p:sldId id="274" r:id="rId10"/>
    <p:sldId id="27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9"/>
    <p:restoredTop sz="93947"/>
  </p:normalViewPr>
  <p:slideViewPr>
    <p:cSldViewPr snapToGrid="0" snapToObjects="1">
      <p:cViewPr varScale="1">
        <p:scale>
          <a:sx n="80" d="100"/>
          <a:sy n="80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D78C8-7491-41B2-9009-4603998B5145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7AE3F-9760-453C-BFFD-94CB5E6B0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1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1" y="2404534"/>
            <a:ext cx="5825203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1" y="4050837"/>
            <a:ext cx="582520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7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136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5" y="3632201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896" indent="0">
              <a:buFontTx/>
              <a:buNone/>
              <a:defRPr/>
            </a:lvl2pPr>
            <a:lvl3pPr marL="685791" indent="0">
              <a:buFontTx/>
              <a:buNone/>
              <a:defRPr/>
            </a:lvl3pPr>
            <a:lvl4pPr marL="1028687" indent="0">
              <a:buFontTx/>
              <a:buNone/>
              <a:defRPr/>
            </a:lvl4pPr>
            <a:lvl5pPr marL="1371583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9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8829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146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8001" y="4013201"/>
            <a:ext cx="644750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6" indent="0">
              <a:buFontTx/>
              <a:buNone/>
              <a:defRPr/>
            </a:lvl2pPr>
            <a:lvl3pPr marL="685791" indent="0">
              <a:buFontTx/>
              <a:buNone/>
              <a:defRPr/>
            </a:lvl3pPr>
            <a:lvl4pPr marL="1028687" indent="0">
              <a:buFontTx/>
              <a:buNone/>
              <a:defRPr/>
            </a:lvl4pPr>
            <a:lvl5pPr marL="1371583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9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554928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8001" y="4013201"/>
            <a:ext cx="644750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896" indent="0">
              <a:buFontTx/>
              <a:buNone/>
              <a:defRPr/>
            </a:lvl2pPr>
            <a:lvl3pPr marL="685791" indent="0">
              <a:buFontTx/>
              <a:buNone/>
              <a:defRPr/>
            </a:lvl3pPr>
            <a:lvl4pPr marL="1028687" indent="0">
              <a:buFontTx/>
              <a:buNone/>
              <a:defRPr/>
            </a:lvl4pPr>
            <a:lvl5pPr marL="1371583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597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62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7" y="609603"/>
            <a:ext cx="978557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3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7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71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8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7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4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7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8" y="2160591"/>
            <a:ext cx="3138027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1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896" indent="0">
              <a:buNone/>
              <a:defRPr sz="1500" b="1"/>
            </a:lvl2pPr>
            <a:lvl3pPr marL="685791" indent="0">
              <a:buNone/>
              <a:defRPr sz="1350" b="1"/>
            </a:lvl3pPr>
            <a:lvl4pPr marL="1028687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8" indent="0">
              <a:buNone/>
              <a:defRPr sz="1200" b="1"/>
            </a:lvl6pPr>
            <a:lvl7pPr marL="2057374" indent="0">
              <a:buNone/>
              <a:defRPr sz="1200" b="1"/>
            </a:lvl7pPr>
            <a:lvl8pPr marL="2400270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49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9" y="2160983"/>
            <a:ext cx="313921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896" indent="0">
              <a:buNone/>
              <a:defRPr sz="1500" b="1"/>
            </a:lvl2pPr>
            <a:lvl3pPr marL="685791" indent="0">
              <a:buNone/>
              <a:defRPr sz="1350" b="1"/>
            </a:lvl3pPr>
            <a:lvl4pPr marL="1028687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8" indent="0">
              <a:buNone/>
              <a:defRPr sz="1200" b="1"/>
            </a:lvl6pPr>
            <a:lvl7pPr marL="2057374" indent="0">
              <a:buNone/>
              <a:defRPr sz="1200" b="1"/>
            </a:lvl7pPr>
            <a:lvl8pPr marL="2400270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9" y="2737249"/>
            <a:ext cx="3139214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6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4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4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8" y="514928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3" indent="0">
              <a:buNone/>
              <a:defRPr sz="1050"/>
            </a:lvl2pPr>
            <a:lvl3pPr marL="685586" indent="0">
              <a:buNone/>
              <a:defRPr sz="900"/>
            </a:lvl3pPr>
            <a:lvl4pPr marL="1028379" indent="0">
              <a:buNone/>
              <a:defRPr sz="750"/>
            </a:lvl4pPr>
            <a:lvl5pPr marL="1371171" indent="0">
              <a:buNone/>
              <a:defRPr sz="750"/>
            </a:lvl5pPr>
            <a:lvl6pPr marL="1713965" indent="0">
              <a:buNone/>
              <a:defRPr sz="750"/>
            </a:lvl6pPr>
            <a:lvl7pPr marL="2056757" indent="0">
              <a:buNone/>
              <a:defRPr sz="750"/>
            </a:lvl7pPr>
            <a:lvl8pPr marL="2399550" indent="0">
              <a:buNone/>
              <a:defRPr sz="750"/>
            </a:lvl8pPr>
            <a:lvl9pPr marL="274234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896" indent="0">
              <a:buNone/>
              <a:defRPr sz="1200"/>
            </a:lvl2pPr>
            <a:lvl3pPr marL="685791" indent="0">
              <a:buNone/>
              <a:defRPr sz="1200"/>
            </a:lvl3pPr>
            <a:lvl4pPr marL="1028687" indent="0">
              <a:buNone/>
              <a:defRPr sz="1200"/>
            </a:lvl4pPr>
            <a:lvl5pPr marL="1371583" indent="0">
              <a:buNone/>
              <a:defRPr sz="1200"/>
            </a:lvl5pPr>
            <a:lvl6pPr marL="1714478" indent="0">
              <a:buNone/>
              <a:defRPr sz="1200"/>
            </a:lvl6pPr>
            <a:lvl7pPr marL="2057374" indent="0">
              <a:buNone/>
              <a:defRPr sz="1200"/>
            </a:lvl7pPr>
            <a:lvl8pPr marL="2400270" indent="0">
              <a:buNone/>
              <a:defRPr sz="1200"/>
            </a:lvl8pPr>
            <a:lvl9pPr marL="2743166" indent="0">
              <a:buNone/>
              <a:defRPr sz="12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896" indent="0">
              <a:buNone/>
              <a:defRPr sz="900"/>
            </a:lvl2pPr>
            <a:lvl3pPr marL="685791" indent="0">
              <a:buNone/>
              <a:defRPr sz="750"/>
            </a:lvl3pPr>
            <a:lvl4pPr marL="1028687" indent="0">
              <a:buNone/>
              <a:defRPr sz="675"/>
            </a:lvl4pPr>
            <a:lvl5pPr marL="1371583" indent="0">
              <a:buNone/>
              <a:defRPr sz="675"/>
            </a:lvl5pPr>
            <a:lvl6pPr marL="1714478" indent="0">
              <a:buNone/>
              <a:defRPr sz="675"/>
            </a:lvl6pPr>
            <a:lvl7pPr marL="2057374" indent="0">
              <a:buNone/>
              <a:defRPr sz="675"/>
            </a:lvl7pPr>
            <a:lvl8pPr marL="2400270" indent="0">
              <a:buNone/>
              <a:defRPr sz="675"/>
            </a:lvl8pPr>
            <a:lvl9pPr marL="2743166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2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1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49" y="6041366"/>
            <a:ext cx="6839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2" y="6041366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9" y="6041366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2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hf sldNum="0" hdr="0" ftr="0" dt="0"/>
  <p:txStyles>
    <p:titleStyle>
      <a:lvl1pPr algn="l" defTabSz="342896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2" indent="-257172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07" indent="-214311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39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35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31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27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22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18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14" indent="-171448" algn="l" defTabSz="342896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6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1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7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3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78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4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0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66" algn="l" defTabSz="3428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380" y="2321127"/>
            <a:ext cx="6890657" cy="1234727"/>
          </a:xfrm>
        </p:spPr>
        <p:txBody>
          <a:bodyPr/>
          <a:lstStyle/>
          <a:p>
            <a:pPr algn="ctr"/>
            <a:r>
              <a:rPr lang="en-US" sz="3900" b="1" dirty="0">
                <a:latin typeface="Vectora LT Std 55 Roman" charset="0"/>
                <a:ea typeface="Vectora LT Std 55 Roman" charset="0"/>
                <a:cs typeface="Vectora LT Std 55 Roman" charset="0"/>
              </a:rPr>
              <a:t>AGC Health Benefit Trust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380" y="3555854"/>
            <a:ext cx="6890657" cy="822674"/>
          </a:xfrm>
        </p:spPr>
        <p:txBody>
          <a:bodyPr>
            <a:normAutofit/>
          </a:bodyPr>
          <a:lstStyle/>
          <a:p>
            <a:pPr algn="ctr"/>
            <a:r>
              <a:rPr lang="en-US" sz="1650" b="1" dirty="0">
                <a:latin typeface="Vectora LT Std 55 Roman" charset="0"/>
                <a:ea typeface="Vectora LT Std 55 Roman" charset="0"/>
                <a:cs typeface="Vectora LT Std 55 Roman" charset="0"/>
              </a:rPr>
              <a:t>Executive Meeting</a:t>
            </a:r>
            <a:br>
              <a:rPr lang="en-US" sz="1650" b="1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r>
              <a:rPr lang="en-US" sz="1650" b="1" dirty="0">
                <a:latin typeface="Vectora LT Std 55 Roman" charset="0"/>
                <a:ea typeface="Vectora LT Std 55 Roman" charset="0"/>
                <a:cs typeface="Vectora LT Std 55 Roman" charset="0"/>
              </a:rPr>
              <a:t>February 12, 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80" y="6215449"/>
            <a:ext cx="3967909" cy="27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5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597649" cy="990600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 - Considerations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23975"/>
            <a:ext cx="6447501" cy="48196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Vectora LT Std 55 Roman" charset="0"/>
                <a:ea typeface="Vectora LT Std 55 Roman" charset="0"/>
                <a:cs typeface="Vectora LT Std 55 Roman" charset="0"/>
              </a:rPr>
              <a:t>Overall</a:t>
            </a: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 impact to groups assuming hypothetical gross-up: 0%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Group-specific impact ranges from -1.20% to +2.09%; </a:t>
            </a:r>
            <a:b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varies based on several factors: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Medical plan selection(s)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Total number of enrolled employees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Enrollment between tiers (Employee, +Spouse, +Child(ren), +Family)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Assuming payable expenses do not change, but gross-up converts to % of premium, HBT would collect less than payable expenses on certain medical plans, tiers and risk bands.</a:t>
            </a:r>
            <a:endParaRPr lang="en-US" sz="20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2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597649" cy="990600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 - Considerations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23975"/>
            <a:ext cx="6447501" cy="48196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r>
              <a:rPr lang="en-US" sz="1400" dirty="0">
                <a:latin typeface="Vectora LT Std 55 Roman" charset="0"/>
                <a:ea typeface="Vectora LT Std 55 Roman" charset="0"/>
                <a:cs typeface="Vectora LT Std 55 Roman" charset="0"/>
              </a:rPr>
              <a:t>*excluding wellness program admin fee ($3 PEPM); paid out of Trust reserve</a:t>
            </a:r>
            <a:endParaRPr lang="en-US" sz="16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4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r>
              <a:rPr lang="en-US" sz="1400" i="1" dirty="0">
                <a:latin typeface="Vectora LT Std 55 Roman" charset="0"/>
                <a:ea typeface="Vectora LT Std 55 Roman" charset="0"/>
                <a:cs typeface="Vectora LT Std 55 Roman" charset="0"/>
              </a:rPr>
              <a:t>The above list is a sampling only; it is not inclusive of all scenarios where HBT would collect less gross-up from billed premium than would be payable as expenses.</a:t>
            </a:r>
            <a:endParaRPr lang="en-US" sz="1500" i="1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5AC739E-BDD0-407B-AC05-00A111FC3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22417"/>
              </p:ext>
            </p:extLst>
          </p:nvPr>
        </p:nvGraphicFramePr>
        <p:xfrm>
          <a:off x="577561" y="1295400"/>
          <a:ext cx="6308379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30">
                  <a:extLst>
                    <a:ext uri="{9D8B030D-6E8A-4147-A177-3AD203B41FA5}">
                      <a16:colId xmlns:a16="http://schemas.microsoft.com/office/drawing/2014/main" val="2200983920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948337227"/>
                    </a:ext>
                  </a:extLst>
                </a:gridCol>
                <a:gridCol w="1116329">
                  <a:extLst>
                    <a:ext uri="{9D8B030D-6E8A-4147-A177-3AD203B41FA5}">
                      <a16:colId xmlns:a16="http://schemas.microsoft.com/office/drawing/2014/main" val="25966367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8576639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52169493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579383726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r>
                        <a:rPr lang="en-US" sz="1400" dirty="0"/>
                        <a:t>Product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Risk Band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Gross-up Collected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Gross-up Payable*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Discrepancy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7764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$23.90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$34.71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($10.81)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9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$24.35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$34.97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($10.62)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89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$24.81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$35.23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($10.42)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07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+Child(ren)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$45.41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($1.59)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148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$21.94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$33.59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($11.65)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303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$33.06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($12.04)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13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$19.86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$32.40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($12.54)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394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PPO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$45.69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$47.16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($1.47)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29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Value 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$45.58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$47.09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($1.51)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82792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F92DFD-F120-48D3-B9A4-72576BFFC891}"/>
              </a:ext>
            </a:extLst>
          </p:cNvPr>
          <p:cNvSpPr txBox="1">
            <a:spLocks/>
          </p:cNvSpPr>
          <p:nvPr/>
        </p:nvSpPr>
        <p:spPr>
          <a:xfrm>
            <a:off x="660401" y="4819649"/>
            <a:ext cx="6447501" cy="1476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2" indent="-257172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07" indent="-214311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39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35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31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27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22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18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14" indent="-171448" algn="l" defTabSz="342896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Font typeface="Wingdings 3" charset="2"/>
              <a:buNone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342896" lvl="1" indent="0">
              <a:buFont typeface="Wingdings 3" charset="2"/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51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597649" cy="9906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 – Next Steps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23975"/>
            <a:ext cx="6735010" cy="4981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Alternate modeling?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Continue to evaluate any/all items included in gross rate.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Consider implications of possible change(s) – to HBT, to groups, to employees.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</a:rPr>
              <a:t>Keep in mind…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Any change(s) to gross-up methodology or formula would be effective at Trust renewal (January 1) and would affect each group as they renew throughout the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Changes can be phased in over multiple years, but this would require additional analysis.</a:t>
            </a:r>
          </a:p>
          <a:p>
            <a:pPr marL="300035" lvl="1" indent="0">
              <a:buNone/>
            </a:pPr>
            <a:r>
              <a:rPr lang="en-US" sz="1450" dirty="0">
                <a:latin typeface="Vectora LT Std 55 Roman" charset="0"/>
                <a:ea typeface="Vectora LT Std 55 Roman" charset="0"/>
                <a:cs typeface="Vectora LT Std 55 Roman" charset="0"/>
              </a:rPr>
              <a:t>EXAMPLE: When General Agent’s fee was removed from gross (billed) premium in Dec-2013, it was added back to the billed rate over two years starting in 2016: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50" dirty="0">
                <a:latin typeface="Vectora LT Std 55 Roman" charset="0"/>
                <a:ea typeface="Vectora LT Std 55 Roman" charset="0"/>
                <a:cs typeface="Vectora LT Std 55 Roman" charset="0"/>
              </a:rPr>
              <a:t>Year 1 (2016): Half of GA PEPM was included in gross (billed) premium; balance was paid out of reserves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50" dirty="0">
                <a:latin typeface="Vectora LT Std 55 Roman" charset="0"/>
                <a:ea typeface="Vectora LT Std 55 Roman" charset="0"/>
                <a:cs typeface="Vectora LT Std 55 Roman" charset="0"/>
              </a:rPr>
              <a:t>Year 2 (2017): Full GA PEPM was included in gross-up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4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/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Agenda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42" y="1543049"/>
            <a:ext cx="6447501" cy="45910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Administrative Discussion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HBT Core Objectives / 2021 Action Items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 – Initial Findings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8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/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Administrative Discussion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42" y="1543049"/>
            <a:ext cx="6447501" cy="45910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Financial Contingency Planning – additional backup on Trust accounts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Fill Vacant Trustee Position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Trustee Succession Planning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Vendor Review – additional discussion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State of Oregon – Proposed Association Health Plan Requirements – additional discussion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5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71975"/>
            <a:ext cx="6447501" cy="990600"/>
          </a:xfrm>
        </p:spPr>
        <p:txBody>
          <a:bodyPr/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HBT Objectives / 2021 Action Items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42" y="1070811"/>
            <a:ext cx="7051605" cy="5063289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Better understand health care needs of AGC members/employees 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Survey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Other research</a:t>
            </a:r>
          </a:p>
          <a:p>
            <a:pPr marL="300035" lvl="1" indent="0">
              <a:buNone/>
            </a:pPr>
            <a:r>
              <a:rPr lang="en-US" sz="1600" dirty="0">
                <a:solidFill>
                  <a:srgbClr val="FF0000"/>
                </a:solidFill>
                <a:latin typeface="Vectora LT Std 55 Roman" charset="0"/>
              </a:rPr>
              <a:t>! Define and Implement Advisory Group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Build the biggest group with the best experience (“Sweet Spot”)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Re-evaluate whether to self-insure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Market and Industry Research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Create cost and price stable health program offerings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Review program reserves management and investment policies to maintain or grow the reserve</a:t>
            </a:r>
          </a:p>
          <a:p>
            <a:pPr marL="300035" lvl="1" indent="0">
              <a:buNone/>
            </a:pPr>
            <a:r>
              <a:rPr lang="en-US" sz="1600" dirty="0">
                <a:solidFill>
                  <a:srgbClr val="FF0000"/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! Analyze Premium Gross-Up – review add-ons to carrier net premium </a:t>
            </a:r>
            <a:endParaRPr lang="en-US" sz="1600" dirty="0">
              <a:latin typeface="Vectora LT Std 55 Roman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Build strong, strategic relationships with our vendors and professional partners</a:t>
            </a:r>
          </a:p>
          <a:p>
            <a:pPr marL="300035" lvl="1" indent="0">
              <a:buNone/>
            </a:pPr>
            <a:r>
              <a:rPr lang="en-US" sz="1500" dirty="0">
                <a:solidFill>
                  <a:srgbClr val="FF0000"/>
                </a:solidFill>
                <a:latin typeface="Vectora LT Std 55 Roman" charset="0"/>
              </a:rPr>
              <a:t>! Formalize and Implement Vendor Review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Improve marketing and communications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Every member knows about program</a:t>
            </a:r>
          </a:p>
          <a:p>
            <a:pPr marL="642935" lvl="1" indent="-342900">
              <a:buFont typeface="+mj-lt"/>
              <a:buAutoNum type="alphaLcPeriod"/>
            </a:pPr>
            <a:r>
              <a:rPr lang="en-US" sz="1600" dirty="0">
                <a:latin typeface="Vectora LT Std 55 Roman" charset="0"/>
              </a:rPr>
              <a:t>Every member gets a quote</a:t>
            </a:r>
          </a:p>
          <a:p>
            <a:pPr marL="300035" lvl="1" indent="0">
              <a:buNone/>
            </a:pPr>
            <a:r>
              <a:rPr lang="en-US" sz="1600" dirty="0">
                <a:solidFill>
                  <a:srgbClr val="FF0000"/>
                </a:solidFill>
                <a:latin typeface="Vectora LT Std 55 Roman" charset="0"/>
              </a:rPr>
              <a:t>! Develop Business &amp; Communications Plans; Articulate AGC Value Proposition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Build a program that incorporates best, most cost-effective use of technology</a:t>
            </a: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 – </a:t>
            </a:r>
            <a:b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CURRENT (2021) FORMAT</a:t>
            </a: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42" y="1543049"/>
            <a:ext cx="6447501" cy="4591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Gross medical premium	= 	net carrier premium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- wellness admin fee ($3 PEPM paid by Trust)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+ EAP ( $0.85 PEPM)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+ JDF ($12.55 PEPM)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+ Vimly ($7.65 PEPM)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+ 4.0% broker commission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</a:t>
            </a:r>
            <a:r>
              <a:rPr lang="en-US" sz="1400" u="sng" dirty="0">
                <a:latin typeface="Vectora LT Std Light" panose="020B0406030503020204" pitchFamily="34" charset="0"/>
              </a:rPr>
              <a:t>+ 0.25% AGC HBT (Trust reserve)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4.25% + $18.05 PEPM (~6.8%)</a:t>
            </a:r>
          </a:p>
          <a:p>
            <a:pPr marL="0" indent="0">
              <a:buNone/>
            </a:pPr>
            <a:endParaRPr lang="en-US" sz="1400" dirty="0">
              <a:latin typeface="Vectora LT Std Light" panose="020B0406030503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Gross premium for all other lines* 	=	net carrier premium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		+ 4.0% broker commission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		</a:t>
            </a:r>
            <a:r>
              <a:rPr lang="en-US" sz="1400" u="sng" dirty="0">
                <a:latin typeface="Vectora LT Std Light" panose="020B0406030503020204" pitchFamily="34" charset="0"/>
              </a:rPr>
              <a:t>+ 0.25% AGC HBT (Trust reserve)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									4.25%*</a:t>
            </a:r>
          </a:p>
          <a:p>
            <a:pPr marL="0" indent="0">
              <a:buNone/>
            </a:pPr>
            <a:r>
              <a:rPr lang="en-US" sz="1400" dirty="0">
                <a:latin typeface="Vectora LT Std Light" panose="020B0406030503020204" pitchFamily="34" charset="0"/>
              </a:rPr>
              <a:t>* ‘All other lines’ include Rx, dental , vision, life, etc.</a:t>
            </a:r>
          </a:p>
        </p:txBody>
      </p:sp>
    </p:spTree>
    <p:extLst>
      <p:ext uri="{BB962C8B-B14F-4D97-AF65-F5344CB8AC3E}">
        <p14:creationId xmlns:p14="http://schemas.microsoft.com/office/powerpoint/2010/main" val="409779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/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76" y="1428750"/>
            <a:ext cx="6940549" cy="48768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Currently, fees (expenses) included in the premium gross-up are either a function (%) of premium or a ‘per employee per month’ (PEPM) amount.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% of premium fees are proportionally loaded to all plans, tiers, and risk bands; fluctuate proportionally (+/-) when premiums change.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PEPM fees are static and independent of the carrier’s net premiums.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When PEPM fees are converted to a function (%) of premium: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</a:rPr>
              <a:t>Fees added to risk band 1 (lowest risk/premium) are higher than fees added to risk band 70 (highest risk/premium).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Fees applied to employee only premiums are higher than fees applied to dependent premiums.</a:t>
            </a: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257172" lvl="1" indent="-25717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</a:rPr>
              <a:t>The total gross-up directly impacts the premium cost employers consider when deciding whether to participate in HBT.</a:t>
            </a: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8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543048"/>
            <a:ext cx="6447501" cy="50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EXAMPLE:  PPO 500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r>
              <a:rPr lang="en-US" sz="1400" dirty="0">
                <a:latin typeface="Vectora LT Std 55 Roman" charset="0"/>
                <a:ea typeface="Vectora LT Std 55 Roman" charset="0"/>
                <a:cs typeface="Vectora LT Std 55 Roman" charset="0"/>
              </a:rPr>
              <a:t>*excluding wellness program admin fee ($3 PEPM); paid out of Trust reserve</a:t>
            </a: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C53F38-3632-438F-81CE-7A9118ACE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252288"/>
              </p:ext>
            </p:extLst>
          </p:nvPr>
        </p:nvGraphicFramePr>
        <p:xfrm>
          <a:off x="508001" y="2043114"/>
          <a:ext cx="6685569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30">
                  <a:extLst>
                    <a:ext uri="{9D8B030D-6E8A-4147-A177-3AD203B41FA5}">
                      <a16:colId xmlns:a16="http://schemas.microsoft.com/office/drawing/2014/main" val="2200983920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948337227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25966367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85766397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2521694934"/>
                    </a:ext>
                  </a:extLst>
                </a:gridCol>
                <a:gridCol w="1817369">
                  <a:extLst>
                    <a:ext uri="{9D8B030D-6E8A-4147-A177-3AD203B41FA5}">
                      <a16:colId xmlns:a16="http://schemas.microsoft.com/office/drawing/2014/main" val="579383726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r>
                        <a:rPr lang="en-US" sz="1400" dirty="0"/>
                        <a:t>Tier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Risk Band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Net Premium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Gross-up (Fees)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 Premium*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Fees as % of Gross Premium*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7764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$317.50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$35.94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$350.44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9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$730.32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$54.27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$781.59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89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+Child(ren)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$603.29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$48.63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$648.92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07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$952.59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$64.13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$1,013.72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650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41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$1,163.48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$73.49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$1,233.97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009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$2,676.25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$140.64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$2,813.89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126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+Child(ren)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$2,210.77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$119.98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$2,327.75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549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$3,490.75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$176.79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$3,664.54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14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13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/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28750"/>
            <a:ext cx="6447501" cy="48768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Average gross-up across all </a:t>
            </a:r>
            <a:r>
              <a:rPr lang="en-US" sz="1800" u="sng" dirty="0">
                <a:latin typeface="Vectora LT Std 55 Roman" charset="0"/>
                <a:ea typeface="Vectora LT Std 55 Roman" charset="0"/>
                <a:cs typeface="Vectora LT Std 55 Roman" charset="0"/>
              </a:rPr>
              <a:t>medical</a:t>
            </a: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 products, tiers, and risk bands = </a:t>
            </a:r>
            <a:r>
              <a:rPr lang="en-US" sz="1800" b="1" dirty="0">
                <a:latin typeface="Vectora LT Std 55 Roman" charset="0"/>
                <a:ea typeface="Vectora LT Std 55 Roman" charset="0"/>
                <a:cs typeface="Vectora LT Std 55 Roman" charset="0"/>
              </a:rPr>
              <a:t>6.8%</a:t>
            </a: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 (excluding $3 PEPM wellness admin fee)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Wellness fee is paid from Trust reserve and gross (billed) medical premiums do not include this fee.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50" i="1" dirty="0">
                <a:latin typeface="Vectora LT Std 55 Roman" charset="0"/>
                <a:ea typeface="Vectora LT Std 55 Roman" charset="0"/>
                <a:cs typeface="Vectora LT Std 55 Roman" charset="0"/>
              </a:rPr>
              <a:t>Should analysis include wellness admin fee as part of gross-up?  </a:t>
            </a:r>
            <a:r>
              <a:rPr lang="en-US" sz="1650" dirty="0">
                <a:latin typeface="Vectora LT Std 55 Roman" charset="0"/>
                <a:ea typeface="Vectora LT Std 55 Roman" charset="0"/>
                <a:cs typeface="Vectora LT Std 55 Roman" charset="0"/>
              </a:rPr>
              <a:t>It depends on whether the Trust wants to truly pay this fee out of reserve to provide the program ‘at no cost’ for the member.</a:t>
            </a: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Average gross-up across all </a:t>
            </a:r>
            <a:r>
              <a:rPr lang="en-US" sz="1800" u="sng" dirty="0">
                <a:latin typeface="Vectora LT Std 55 Roman" charset="0"/>
                <a:ea typeface="Vectora LT Std 55 Roman" charset="0"/>
                <a:cs typeface="Vectora LT Std 55 Roman" charset="0"/>
              </a:rPr>
              <a:t>medical</a:t>
            </a: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 products, tiers, and risk bands =  </a:t>
            </a:r>
            <a:r>
              <a:rPr lang="en-US" sz="1800" b="1" dirty="0">
                <a:latin typeface="Vectora LT Std 55 Roman" charset="0"/>
                <a:ea typeface="Vectora LT Std 55 Roman" charset="0"/>
                <a:cs typeface="Vectora LT Std 55 Roman" charset="0"/>
              </a:rPr>
              <a:t>7.2% </a:t>
            </a: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(including $3 PEPM wellness admin fee)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For the purpose of analysis/modeling, assume: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	Gross-up across all </a:t>
            </a:r>
            <a:r>
              <a:rPr lang="en-US" sz="1800" i="1" u="sng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medical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 products, tiers, and risk bands = 	</a:t>
            </a:r>
            <a:r>
              <a:rPr lang="en-US" sz="1800" b="1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7.0%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 (excluding $3 PEPM wellness admin fee)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Vectora LT Std 55 Roman" charset="0"/>
                <a:ea typeface="Vectora LT Std 55 Roman" charset="0"/>
                <a:cs typeface="Vectora LT Std 55 Roman" charset="0"/>
              </a:rPr>
              <a:t>	No change to premiums/gross-up for other lines of coverage, 	such as Rx, dental, vision, life, etc.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2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52449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Vectora LT Std 55 Roman" charset="0"/>
                <a:ea typeface="Vectora LT Std 55 Roman" charset="0"/>
                <a:cs typeface="Vectora LT Std 55 Roman" charset="0"/>
              </a:rPr>
              <a:t>Premium Gross-Up Analysis</a:t>
            </a: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br>
              <a:rPr lang="en-US" dirty="0">
                <a:latin typeface="Vectora LT Std 55 Roman" charset="0"/>
                <a:ea typeface="Vectora LT Std 55 Roman" charset="0"/>
                <a:cs typeface="Vectora LT Std 55 Roman" charset="0"/>
              </a:rPr>
            </a:br>
            <a:endParaRPr lang="en-US" sz="2400" b="1" dirty="0">
              <a:solidFill>
                <a:schemeClr val="accent3"/>
              </a:solidFill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841" y="1543048"/>
            <a:ext cx="7012939" cy="50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Vectora LT Std 55 Roman" charset="0"/>
                <a:ea typeface="Vectora LT Std 55 Roman" charset="0"/>
                <a:cs typeface="Vectora LT Std 55 Roman" charset="0"/>
              </a:rPr>
              <a:t>HYPOTHETICAL:  PPO 500; assuming 7.0% gross-up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 marL="0" indent="0">
              <a:buNone/>
            </a:pPr>
            <a:r>
              <a:rPr lang="en-US" sz="1400" dirty="0">
                <a:latin typeface="Vectora LT Std 55 Roman" charset="0"/>
                <a:ea typeface="Vectora LT Std 55 Roman" charset="0"/>
                <a:cs typeface="Vectora LT Std 55 Roman" charset="0"/>
              </a:rPr>
              <a:t>*excluding wellness program admin fee ($3 PEPM); paid out of Trust reserve</a:t>
            </a:r>
          </a:p>
          <a:p>
            <a:pPr marL="342896" lvl="1" indent="0">
              <a:buNone/>
            </a:pPr>
            <a:endParaRPr lang="en-US" sz="1650" dirty="0">
              <a:latin typeface="Vectora LT Std 55 Roman" charset="0"/>
              <a:ea typeface="Vectora LT Std 55 Roman" charset="0"/>
              <a:cs typeface="Vectora LT Std 55 Roman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500" dirty="0">
              <a:latin typeface="Vectora LT Std 55 Roman" charset="0"/>
              <a:ea typeface="Vectora LT Std 55 Roman" charset="0"/>
              <a:cs typeface="Vectora LT Std 55 Roman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C53F38-3632-438F-81CE-7A9118ACE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13204"/>
              </p:ext>
            </p:extLst>
          </p:nvPr>
        </p:nvGraphicFramePr>
        <p:xfrm>
          <a:off x="370841" y="2040258"/>
          <a:ext cx="7447279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2200983920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948337227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596636702"/>
                    </a:ext>
                  </a:extLst>
                </a:gridCol>
                <a:gridCol w="906272">
                  <a:extLst>
                    <a:ext uri="{9D8B030D-6E8A-4147-A177-3AD203B41FA5}">
                      <a16:colId xmlns:a16="http://schemas.microsoft.com/office/drawing/2014/main" val="485766397"/>
                    </a:ext>
                  </a:extLst>
                </a:gridCol>
                <a:gridCol w="1082548">
                  <a:extLst>
                    <a:ext uri="{9D8B030D-6E8A-4147-A177-3AD203B41FA5}">
                      <a16:colId xmlns:a16="http://schemas.microsoft.com/office/drawing/2014/main" val="2521694934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1595879491"/>
                    </a:ext>
                  </a:extLst>
                </a:gridCol>
                <a:gridCol w="1543049">
                  <a:extLst>
                    <a:ext uri="{9D8B030D-6E8A-4147-A177-3AD203B41FA5}">
                      <a16:colId xmlns:a16="http://schemas.microsoft.com/office/drawing/2014/main" val="579383726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r>
                        <a:rPr lang="en-US" sz="1400" dirty="0"/>
                        <a:t>Tier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Risk Band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Net Premium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Gross-up (Fees)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Gross Premium*</a:t>
                      </a:r>
                    </a:p>
                    <a:p>
                      <a:r>
                        <a:rPr lang="en-US" sz="1400" dirty="0"/>
                        <a:t>(ACTUAL)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3428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Gross Premium (HYP)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Difference</a:t>
                      </a:r>
                    </a:p>
                    <a:p>
                      <a:r>
                        <a:rPr lang="en-US" sz="1400" dirty="0"/>
                        <a:t>(HYP – ACTUAL)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7764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$317.50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$35.94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$350.44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$341.40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($9.04)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9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$730.32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$54.27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$781.59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$785.29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89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+Child(ren)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$603.29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$48.63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$648.92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$648.70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8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($0.22)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07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$952.59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$64.13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$1,013.72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$1,024.29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$10.48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650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41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$1,163.48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$73.49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$1,233.97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$1,251.05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$17.08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009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$2,676.25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$140.64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$2,813.89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$2,877.69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$63.80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126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+Child(ren)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$2,210.77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$119.98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$2,327.75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$2,377.17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$49.42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549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+Family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$3,490.75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$176.79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$3,664.54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$3,753.49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$88.95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14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417147"/>
      </p:ext>
    </p:extLst>
  </p:cSld>
  <p:clrMapOvr>
    <a:masterClrMapping/>
  </p:clrMapOvr>
</p:sld>
</file>

<file path=ppt/theme/theme1.xml><?xml version="1.0" encoding="utf-8"?>
<a:theme xmlns:a="http://schemas.openxmlformats.org/drawingml/2006/main" name="CB THEME">
  <a:themeElements>
    <a:clrScheme name="Custom 2">
      <a:dk1>
        <a:srgbClr val="000000"/>
      </a:dk1>
      <a:lt1>
        <a:srgbClr val="FFFFFF"/>
      </a:lt1>
      <a:dk2>
        <a:srgbClr val="3C5F7B"/>
      </a:dk2>
      <a:lt2>
        <a:srgbClr val="609FCA"/>
      </a:lt2>
      <a:accent1>
        <a:srgbClr val="609FCA"/>
      </a:accent1>
      <a:accent2>
        <a:srgbClr val="3C5F7B"/>
      </a:accent2>
      <a:accent3>
        <a:srgbClr val="797979"/>
      </a:accent3>
      <a:accent4>
        <a:srgbClr val="D5D5D5"/>
      </a:accent4>
      <a:accent5>
        <a:srgbClr val="797979"/>
      </a:accent5>
      <a:accent6>
        <a:srgbClr val="EAEAEA"/>
      </a:accent6>
      <a:hlink>
        <a:srgbClr val="FFFFFF"/>
      </a:hlink>
      <a:folHlink>
        <a:srgbClr val="0A0C1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B THEME" id="{5D5AB1E7-1DA0-5949-902B-EC9CC509FA85}" vid="{AFA2552F-5E6C-154D-95E8-1549B2BACD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4477</TotalTime>
  <Words>1426</Words>
  <Application>Microsoft Office PowerPoint</Application>
  <PresentationFormat>On-screen Show (4:3)</PresentationFormat>
  <Paragraphs>328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Trebuchet MS</vt:lpstr>
      <vt:lpstr>Vectora LT Std 55 Roman</vt:lpstr>
      <vt:lpstr>Vectora LT Std Light</vt:lpstr>
      <vt:lpstr>Wingdings</vt:lpstr>
      <vt:lpstr>Wingdings 3</vt:lpstr>
      <vt:lpstr>CB THEME</vt:lpstr>
      <vt:lpstr>AGC Health Benefit Trust</vt:lpstr>
      <vt:lpstr>Agenda </vt:lpstr>
      <vt:lpstr>Administrative Discussion </vt:lpstr>
      <vt:lpstr>HBT Objectives / 2021 Action Items </vt:lpstr>
      <vt:lpstr>Premium Gross-Up Analysis –  CURRENT (2021) FORMAT</vt:lpstr>
      <vt:lpstr>Premium Gross-Up Analysis </vt:lpstr>
      <vt:lpstr>Premium Gross-Up Analysis  </vt:lpstr>
      <vt:lpstr>Premium Gross-Up Analysis </vt:lpstr>
      <vt:lpstr>Premium Gross-Up Analysis  </vt:lpstr>
      <vt:lpstr>Premium Gross-Up Analysis - Considerations </vt:lpstr>
      <vt:lpstr>Premium Gross-Up Analysis - Considerations </vt:lpstr>
      <vt:lpstr>Premium Gross-Up Analysis – 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Spring  All Employee Meeting</dc:title>
  <dc:creator>Microsoft Office User</dc:creator>
  <cp:lastModifiedBy>Susan Taylor</cp:lastModifiedBy>
  <cp:revision>181</cp:revision>
  <dcterms:created xsi:type="dcterms:W3CDTF">2018-04-16T18:07:33Z</dcterms:created>
  <dcterms:modified xsi:type="dcterms:W3CDTF">2021-02-12T17:45:04Z</dcterms:modified>
</cp:coreProperties>
</file>